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Open Sans Bold" charset="1" panose="00000000000000000000"/>
      <p:regular r:id="rId13"/>
    </p:embeddedFont>
    <p:embeddedFont>
      <p:font typeface="Open Sans Medium" charset="1" panose="000000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2610730" y="2704341"/>
            <a:ext cx="13066540" cy="6027739"/>
            <a:chOff x="0" y="0"/>
            <a:chExt cx="3441393" cy="1587553"/>
          </a:xfrm>
        </p:grpSpPr>
        <p:sp>
          <p:nvSpPr>
            <p:cNvPr name="Freeform 4" id="4"/>
            <p:cNvSpPr/>
            <p:nvPr/>
          </p:nvSpPr>
          <p:spPr>
            <a:xfrm flipH="false" flipV="false" rot="0">
              <a:off x="0" y="0"/>
              <a:ext cx="3441393" cy="1587553"/>
            </a:xfrm>
            <a:custGeom>
              <a:avLst/>
              <a:gdLst/>
              <a:ahLst/>
              <a:cxnLst/>
              <a:rect r="r" b="b" t="t" l="l"/>
              <a:pathLst>
                <a:path h="1587553" w="3441393">
                  <a:moveTo>
                    <a:pt x="5925" y="0"/>
                  </a:moveTo>
                  <a:lnTo>
                    <a:pt x="3435468" y="0"/>
                  </a:lnTo>
                  <a:cubicBezTo>
                    <a:pt x="3438740" y="0"/>
                    <a:pt x="3441393" y="2653"/>
                    <a:pt x="3441393" y="5925"/>
                  </a:cubicBezTo>
                  <a:lnTo>
                    <a:pt x="3441393" y="1581628"/>
                  </a:lnTo>
                  <a:cubicBezTo>
                    <a:pt x="3441393" y="1584900"/>
                    <a:pt x="3438740" y="1587553"/>
                    <a:pt x="3435468" y="1587553"/>
                  </a:cubicBezTo>
                  <a:lnTo>
                    <a:pt x="5925" y="1587553"/>
                  </a:lnTo>
                  <a:cubicBezTo>
                    <a:pt x="2653" y="1587553"/>
                    <a:pt x="0" y="1584900"/>
                    <a:pt x="0" y="1581628"/>
                  </a:cubicBezTo>
                  <a:lnTo>
                    <a:pt x="0" y="5925"/>
                  </a:lnTo>
                  <a:cubicBezTo>
                    <a:pt x="0" y="2653"/>
                    <a:pt x="2653" y="0"/>
                    <a:pt x="5925"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3441393" cy="1625653"/>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2746515" y="4089615"/>
            <a:ext cx="12794970" cy="4124325"/>
          </a:xfrm>
          <a:prstGeom prst="rect">
            <a:avLst/>
          </a:prstGeom>
        </p:spPr>
        <p:txBody>
          <a:bodyPr anchor="t" rtlCol="false" tIns="0" lIns="0" bIns="0" rIns="0">
            <a:spAutoFit/>
          </a:bodyPr>
          <a:lstStyle/>
          <a:p>
            <a:pPr algn="ctr">
              <a:lnSpc>
                <a:spcPts val="10799"/>
              </a:lnSpc>
            </a:pPr>
            <a:r>
              <a:rPr lang="en-US" sz="9999" b="true">
                <a:solidFill>
                  <a:srgbClr val="FFFFFF"/>
                </a:solidFill>
                <a:latin typeface="Open Sans Bold"/>
                <a:ea typeface="Open Sans Bold"/>
                <a:cs typeface="Open Sans Bold"/>
                <a:sym typeface="Open Sans Bold"/>
              </a:rPr>
              <a:t>RNA Cosmos: Visualizing Genetic Responses to Space</a:t>
            </a:r>
          </a:p>
        </p:txBody>
      </p:sp>
      <p:sp>
        <p:nvSpPr>
          <p:cNvPr name="TextBox 7" id="7"/>
          <p:cNvSpPr txBox="true"/>
          <p:nvPr/>
        </p:nvSpPr>
        <p:spPr>
          <a:xfrm rot="0">
            <a:off x="6048499" y="2737908"/>
            <a:ext cx="6191003" cy="1028700"/>
          </a:xfrm>
          <a:prstGeom prst="rect">
            <a:avLst/>
          </a:prstGeom>
        </p:spPr>
        <p:txBody>
          <a:bodyPr anchor="t" rtlCol="false" tIns="0" lIns="0" bIns="0" rIns="0">
            <a:spAutoFit/>
          </a:bodyPr>
          <a:lstStyle/>
          <a:p>
            <a:pPr algn="ctr">
              <a:lnSpc>
                <a:spcPts val="8400"/>
              </a:lnSpc>
            </a:pPr>
            <a:r>
              <a:rPr lang="en-US" sz="6000" b="true">
                <a:solidFill>
                  <a:srgbClr val="FFFFFF"/>
                </a:solidFill>
                <a:latin typeface="Open Sans Medium"/>
                <a:ea typeface="Open Sans Medium"/>
                <a:cs typeface="Open Sans Medium"/>
                <a:sym typeface="Open Sans Medium"/>
              </a:rPr>
              <a:t>! Space Geeks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481296" y="1270665"/>
            <a:ext cx="15325408" cy="1342385"/>
          </a:xfrm>
          <a:prstGeom prst="rect">
            <a:avLst/>
          </a:prstGeom>
        </p:spPr>
        <p:txBody>
          <a:bodyPr anchor="t" rtlCol="false" tIns="0" lIns="0" bIns="0" rIns="0">
            <a:spAutoFit/>
          </a:bodyPr>
          <a:lstStyle/>
          <a:p>
            <a:pPr algn="ctr" marL="0" indent="0" lvl="0">
              <a:lnSpc>
                <a:spcPts val="11060"/>
              </a:lnSpc>
              <a:spcBef>
                <a:spcPct val="0"/>
              </a:spcBef>
            </a:pPr>
            <a:r>
              <a:rPr lang="en-US" b="true" sz="7900" strike="noStrike" u="none">
                <a:solidFill>
                  <a:srgbClr val="FFFFFF"/>
                </a:solidFill>
                <a:latin typeface="Open Sans Bold"/>
                <a:ea typeface="Open Sans Bold"/>
                <a:cs typeface="Open Sans Bold"/>
                <a:sym typeface="Open Sans Bold"/>
              </a:rPr>
              <a:t>Introduction To Our Challenge</a:t>
            </a:r>
          </a:p>
        </p:txBody>
      </p:sp>
      <p:sp>
        <p:nvSpPr>
          <p:cNvPr name="TextBox 7" id="7"/>
          <p:cNvSpPr txBox="true"/>
          <p:nvPr/>
        </p:nvSpPr>
        <p:spPr>
          <a:xfrm rot="0">
            <a:off x="2241091" y="2960147"/>
            <a:ext cx="13805818" cy="5403694"/>
          </a:xfrm>
          <a:prstGeom prst="rect">
            <a:avLst/>
          </a:prstGeom>
        </p:spPr>
        <p:txBody>
          <a:bodyPr anchor="t" rtlCol="false" tIns="0" lIns="0" bIns="0" rIns="0">
            <a:spAutoFit/>
          </a:bodyPr>
          <a:lstStyle/>
          <a:p>
            <a:pPr algn="ctr" marL="0" indent="0" lvl="0">
              <a:lnSpc>
                <a:spcPts val="5338"/>
              </a:lnSpc>
              <a:spcBef>
                <a:spcPct val="0"/>
              </a:spcBef>
            </a:pPr>
            <a:r>
              <a:rPr lang="en-US" b="true" sz="3813" strike="noStrike" u="none">
                <a:solidFill>
                  <a:srgbClr val="FFFFFF"/>
                </a:solidFill>
                <a:latin typeface="Open Sans Medium"/>
                <a:ea typeface="Open Sans Medium"/>
                <a:cs typeface="Open Sans Medium"/>
                <a:sym typeface="Open Sans Medium"/>
              </a:rPr>
              <a:t>The challenge is to develop a scalable tool that generates clear and engaging visualizations of biological experiments conducted in space, specifically on the ISS. This tool should help scientists quickly understand complex experiments, like Rodent Research Reference Mission-1 (OSD-379) and Rodent Research-23 (OSD-665), by visualizing key data and experimental features, enhancing the accessibility and interpretation of spaceflight research data.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481296" y="1270665"/>
            <a:ext cx="15325408" cy="1394456"/>
          </a:xfrm>
          <a:prstGeom prst="rect">
            <a:avLst/>
          </a:prstGeom>
        </p:spPr>
        <p:txBody>
          <a:bodyPr anchor="t" rtlCol="false" tIns="0" lIns="0" bIns="0" rIns="0">
            <a:spAutoFit/>
          </a:bodyPr>
          <a:lstStyle/>
          <a:p>
            <a:pPr algn="ctr" marL="0" indent="0" lvl="0">
              <a:lnSpc>
                <a:spcPts val="11340"/>
              </a:lnSpc>
              <a:spcBef>
                <a:spcPct val="0"/>
              </a:spcBef>
            </a:pPr>
            <a:r>
              <a:rPr lang="en-US" b="true" sz="8100" strike="noStrike" u="none">
                <a:solidFill>
                  <a:srgbClr val="FFFFFF"/>
                </a:solidFill>
                <a:latin typeface="Open Sans Bold"/>
                <a:ea typeface="Open Sans Bold"/>
                <a:cs typeface="Open Sans Bold"/>
                <a:sym typeface="Open Sans Bold"/>
              </a:rPr>
              <a:t>Introduction To Our Solution</a:t>
            </a:r>
          </a:p>
        </p:txBody>
      </p:sp>
      <p:sp>
        <p:nvSpPr>
          <p:cNvPr name="TextBox 7" id="7"/>
          <p:cNvSpPr txBox="true"/>
          <p:nvPr/>
        </p:nvSpPr>
        <p:spPr>
          <a:xfrm rot="0">
            <a:off x="2241091" y="2822364"/>
            <a:ext cx="13805818" cy="5980721"/>
          </a:xfrm>
          <a:prstGeom prst="rect">
            <a:avLst/>
          </a:prstGeom>
        </p:spPr>
        <p:txBody>
          <a:bodyPr anchor="t" rtlCol="false" tIns="0" lIns="0" bIns="0" rIns="0">
            <a:spAutoFit/>
          </a:bodyPr>
          <a:lstStyle/>
          <a:p>
            <a:pPr algn="ctr" marL="0" indent="0" lvl="0">
              <a:lnSpc>
                <a:spcPts val="4778"/>
              </a:lnSpc>
              <a:spcBef>
                <a:spcPct val="0"/>
              </a:spcBef>
            </a:pPr>
            <a:r>
              <a:rPr lang="en-US" b="true" sz="3413">
                <a:solidFill>
                  <a:srgbClr val="FFFFFF"/>
                </a:solidFill>
                <a:latin typeface="Open Sans Medium"/>
                <a:ea typeface="Open Sans Medium"/>
                <a:cs typeface="Open Sans Medium"/>
                <a:sym typeface="Open Sans Medium"/>
              </a:rPr>
              <a:t>RNA Cosmos is an interactive web platform designed for bio scientists and space scientists to visualize RNA sequence data, focusing on the differences between mice in three different habitats: one in space and two on Earth. The platform presents data from two experiments, RNA expression in the liver and the right extensor digitorum longus muscle through interactive plots. These visualizations make it easy for experts to explore and compare biological responses across different environments, helping them to derive insights into how space conditions affect gene expression and overall biological processes.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481296" y="1270665"/>
            <a:ext cx="15325408" cy="1394456"/>
          </a:xfrm>
          <a:prstGeom prst="rect">
            <a:avLst/>
          </a:prstGeom>
        </p:spPr>
        <p:txBody>
          <a:bodyPr anchor="t" rtlCol="false" tIns="0" lIns="0" bIns="0" rIns="0">
            <a:spAutoFit/>
          </a:bodyPr>
          <a:lstStyle/>
          <a:p>
            <a:pPr algn="ctr" marL="0" indent="0" lvl="0">
              <a:lnSpc>
                <a:spcPts val="11340"/>
              </a:lnSpc>
              <a:spcBef>
                <a:spcPct val="0"/>
              </a:spcBef>
            </a:pPr>
            <a:r>
              <a:rPr lang="en-US" b="true" sz="8100">
                <a:solidFill>
                  <a:srgbClr val="FFFFFF"/>
                </a:solidFill>
                <a:latin typeface="Open Sans Bold"/>
                <a:ea typeface="Open Sans Bold"/>
                <a:cs typeface="Open Sans Bold"/>
                <a:sym typeface="Open Sans Bold"/>
              </a:rPr>
              <a:t>Our Solution Benefits</a:t>
            </a:r>
          </a:p>
        </p:txBody>
      </p:sp>
      <p:sp>
        <p:nvSpPr>
          <p:cNvPr name="TextBox 7" id="7"/>
          <p:cNvSpPr txBox="true"/>
          <p:nvPr/>
        </p:nvSpPr>
        <p:spPr>
          <a:xfrm rot="0">
            <a:off x="2241091" y="2822364"/>
            <a:ext cx="13805818" cy="5887376"/>
          </a:xfrm>
          <a:prstGeom prst="rect">
            <a:avLst/>
          </a:prstGeom>
        </p:spPr>
        <p:txBody>
          <a:bodyPr anchor="t" rtlCol="false" tIns="0" lIns="0" bIns="0" rIns="0">
            <a:spAutoFit/>
          </a:bodyPr>
          <a:lstStyle/>
          <a:p>
            <a:pPr algn="l" marL="801751" indent="-400875" lvl="1">
              <a:lnSpc>
                <a:spcPts val="5198"/>
              </a:lnSpc>
              <a:buFont typeface="Arial"/>
              <a:buChar char="•"/>
            </a:pPr>
            <a:r>
              <a:rPr lang="en-US" b="true" sz="3713">
                <a:solidFill>
                  <a:srgbClr val="FFFFFF"/>
                </a:solidFill>
                <a:latin typeface="Open Sans Medium"/>
                <a:ea typeface="Open Sans Medium"/>
                <a:cs typeface="Open Sans Medium"/>
                <a:sym typeface="Open Sans Medium"/>
              </a:rPr>
              <a:t>Improved understanding of RNA differences between space and Earth mice.</a:t>
            </a:r>
          </a:p>
          <a:p>
            <a:pPr algn="l" marL="801751" indent="-400875" lvl="1">
              <a:lnSpc>
                <a:spcPts val="5198"/>
              </a:lnSpc>
              <a:buFont typeface="Arial"/>
              <a:buChar char="•"/>
            </a:pPr>
            <a:r>
              <a:rPr lang="en-US" b="true" sz="3713">
                <a:solidFill>
                  <a:srgbClr val="FFFFFF"/>
                </a:solidFill>
                <a:latin typeface="Open Sans Medium"/>
                <a:ea typeface="Open Sans Medium"/>
                <a:cs typeface="Open Sans Medium"/>
                <a:sym typeface="Open Sans Medium"/>
              </a:rPr>
              <a:t>Interactivity and user-friendly</a:t>
            </a:r>
          </a:p>
          <a:p>
            <a:pPr algn="l" marL="801751" indent="-400875" lvl="1">
              <a:lnSpc>
                <a:spcPts val="5198"/>
              </a:lnSpc>
              <a:buFont typeface="Arial"/>
              <a:buChar char="•"/>
            </a:pPr>
            <a:r>
              <a:rPr lang="en-US" b="true" sz="3713">
                <a:solidFill>
                  <a:srgbClr val="FFFFFF"/>
                </a:solidFill>
                <a:latin typeface="Open Sans Medium"/>
                <a:ea typeface="Open Sans Medium"/>
                <a:cs typeface="Open Sans Medium"/>
                <a:sym typeface="Open Sans Medium"/>
              </a:rPr>
              <a:t>Interactive exploration of RNA data through plots.</a:t>
            </a:r>
          </a:p>
          <a:p>
            <a:pPr algn="l" marL="801751" indent="-400875" lvl="1">
              <a:lnSpc>
                <a:spcPts val="5198"/>
              </a:lnSpc>
              <a:buFont typeface="Arial"/>
              <a:buChar char="•"/>
            </a:pPr>
            <a:r>
              <a:rPr lang="en-US" b="true" sz="3713">
                <a:solidFill>
                  <a:srgbClr val="FFFFFF"/>
                </a:solidFill>
                <a:latin typeface="Open Sans Medium"/>
                <a:ea typeface="Open Sans Medium"/>
                <a:cs typeface="Open Sans Medium"/>
                <a:sym typeface="Open Sans Medium"/>
              </a:rPr>
              <a:t>Promotion of open access to research data.</a:t>
            </a:r>
          </a:p>
          <a:p>
            <a:pPr algn="l" marL="801751" indent="-400875" lvl="1">
              <a:lnSpc>
                <a:spcPts val="5198"/>
              </a:lnSpc>
              <a:buFont typeface="Arial"/>
              <a:buChar char="•"/>
            </a:pPr>
            <a:r>
              <a:rPr lang="en-US" b="true" sz="3713">
                <a:solidFill>
                  <a:srgbClr val="FFFFFF"/>
                </a:solidFill>
                <a:latin typeface="Open Sans Medium"/>
                <a:ea typeface="Open Sans Medium"/>
                <a:cs typeface="Open Sans Medium"/>
                <a:sym typeface="Open Sans Medium"/>
              </a:rPr>
              <a:t>Insights to support biological challenges in space missions.</a:t>
            </a:r>
          </a:p>
          <a:p>
            <a:pPr algn="l" marL="801751" indent="-400875" lvl="1">
              <a:lnSpc>
                <a:spcPts val="5198"/>
              </a:lnSpc>
              <a:spcBef>
                <a:spcPct val="0"/>
              </a:spcBef>
              <a:buFont typeface="Arial"/>
              <a:buChar char="•"/>
            </a:pPr>
            <a:r>
              <a:rPr lang="en-US" b="true" sz="3713">
                <a:solidFill>
                  <a:srgbClr val="FFFFFF"/>
                </a:solidFill>
                <a:latin typeface="Open Sans Medium"/>
                <a:ea typeface="Open Sans Medium"/>
                <a:cs typeface="Open Sans Medium"/>
                <a:sym typeface="Open Sans Medium"/>
              </a:rPr>
              <a:t>Resource for educational purposes on space effects.</a:t>
            </a:r>
          </a:p>
          <a:p>
            <a:pPr algn="l" marL="0" indent="0" lvl="0">
              <a:lnSpc>
                <a:spcPts val="5198"/>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1133054"/>
            <a:ext cx="15891450" cy="8020892"/>
            <a:chOff x="0" y="0"/>
            <a:chExt cx="4185403" cy="2112498"/>
          </a:xfrm>
        </p:grpSpPr>
        <p:sp>
          <p:nvSpPr>
            <p:cNvPr name="Freeform 4" id="4"/>
            <p:cNvSpPr/>
            <p:nvPr/>
          </p:nvSpPr>
          <p:spPr>
            <a:xfrm flipH="false" flipV="false" rot="0">
              <a:off x="0" y="0"/>
              <a:ext cx="4185403" cy="2112498"/>
            </a:xfrm>
            <a:custGeom>
              <a:avLst/>
              <a:gdLst/>
              <a:ahLst/>
              <a:cxnLst/>
              <a:rect r="r" b="b" t="t" l="l"/>
              <a:pathLst>
                <a:path h="2112498" w="4185403">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1505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554950" y="1727612"/>
            <a:ext cx="6192303" cy="5709281"/>
          </a:xfrm>
          <a:prstGeom prst="rect">
            <a:avLst/>
          </a:prstGeom>
        </p:spPr>
        <p:txBody>
          <a:bodyPr anchor="t" rtlCol="false" tIns="0" lIns="0" bIns="0" rIns="0">
            <a:spAutoFit/>
          </a:bodyPr>
          <a:lstStyle/>
          <a:p>
            <a:pPr algn="ctr">
              <a:lnSpc>
                <a:spcPts val="11340"/>
              </a:lnSpc>
            </a:pPr>
            <a:r>
              <a:rPr lang="en-US" sz="8100" b="true">
                <a:solidFill>
                  <a:srgbClr val="FFFFFF"/>
                </a:solidFill>
                <a:latin typeface="Open Sans Bold"/>
                <a:ea typeface="Open Sans Bold"/>
                <a:cs typeface="Open Sans Bold"/>
                <a:sym typeface="Open Sans Bold"/>
              </a:rPr>
              <a:t>Utilized Tools</a:t>
            </a:r>
          </a:p>
          <a:p>
            <a:pPr algn="ctr">
              <a:lnSpc>
                <a:spcPts val="11340"/>
              </a:lnSpc>
            </a:pPr>
            <a:r>
              <a:rPr lang="en-US" sz="8100" b="true">
                <a:solidFill>
                  <a:srgbClr val="FFFFFF"/>
                </a:solidFill>
                <a:latin typeface="Open Sans Bold"/>
                <a:ea typeface="Open Sans Bold"/>
                <a:cs typeface="Open Sans Bold"/>
                <a:sym typeface="Open Sans Bold"/>
              </a:rPr>
              <a:t>&amp;</a:t>
            </a:r>
          </a:p>
          <a:p>
            <a:pPr algn="ctr" marL="0" indent="0" lvl="0">
              <a:lnSpc>
                <a:spcPts val="11340"/>
              </a:lnSpc>
              <a:spcBef>
                <a:spcPct val="0"/>
              </a:spcBef>
            </a:pPr>
            <a:r>
              <a:rPr lang="en-US" b="true" sz="8100">
                <a:solidFill>
                  <a:srgbClr val="FFFFFF"/>
                </a:solidFill>
                <a:latin typeface="Open Sans Bold"/>
                <a:ea typeface="Open Sans Bold"/>
                <a:cs typeface="Open Sans Bold"/>
                <a:sym typeface="Open Sans Bold"/>
              </a:rPr>
              <a:t>Resources</a:t>
            </a:r>
          </a:p>
        </p:txBody>
      </p:sp>
      <p:sp>
        <p:nvSpPr>
          <p:cNvPr name="TextBox 7" id="7"/>
          <p:cNvSpPr txBox="true"/>
          <p:nvPr/>
        </p:nvSpPr>
        <p:spPr>
          <a:xfrm rot="0">
            <a:off x="8869957" y="2441082"/>
            <a:ext cx="8219768" cy="4192390"/>
          </a:xfrm>
          <a:prstGeom prst="rect">
            <a:avLst/>
          </a:prstGeom>
        </p:spPr>
        <p:txBody>
          <a:bodyPr anchor="t" rtlCol="false" tIns="0" lIns="0" bIns="0" rIns="0">
            <a:spAutoFit/>
          </a:bodyPr>
          <a:lstStyle/>
          <a:p>
            <a:pPr algn="l" marL="801751" indent="-400875" lvl="1">
              <a:lnSpc>
                <a:spcPts val="5570"/>
              </a:lnSpc>
              <a:buFont typeface="Arial"/>
              <a:buChar char="•"/>
            </a:pPr>
            <a:r>
              <a:rPr lang="en-US" b="true" sz="3713">
                <a:solidFill>
                  <a:srgbClr val="FFFFFF"/>
                </a:solidFill>
                <a:latin typeface="Open Sans Bold"/>
                <a:ea typeface="Open Sans Bold"/>
                <a:cs typeface="Open Sans Bold"/>
                <a:sym typeface="Open Sans Bold"/>
              </a:rPr>
              <a:t>Python</a:t>
            </a:r>
          </a:p>
          <a:p>
            <a:pPr algn="l" marL="801751" indent="-400875" lvl="1">
              <a:lnSpc>
                <a:spcPts val="5570"/>
              </a:lnSpc>
              <a:buFont typeface="Arial"/>
              <a:buChar char="•"/>
            </a:pPr>
            <a:r>
              <a:rPr lang="en-US" b="true" sz="3713">
                <a:solidFill>
                  <a:srgbClr val="FFFFFF"/>
                </a:solidFill>
                <a:latin typeface="Open Sans Bold"/>
                <a:ea typeface="Open Sans Bold"/>
                <a:cs typeface="Open Sans Bold"/>
                <a:sym typeface="Open Sans Bold"/>
              </a:rPr>
              <a:t>Dash</a:t>
            </a:r>
          </a:p>
          <a:p>
            <a:pPr algn="l" marL="801751" indent="-400875" lvl="1">
              <a:lnSpc>
                <a:spcPts val="5570"/>
              </a:lnSpc>
              <a:buFont typeface="Arial"/>
              <a:buChar char="•"/>
            </a:pPr>
            <a:r>
              <a:rPr lang="en-US" b="true" sz="3713">
                <a:solidFill>
                  <a:srgbClr val="FFFFFF"/>
                </a:solidFill>
                <a:latin typeface="Open Sans Bold"/>
                <a:ea typeface="Open Sans Bold"/>
                <a:cs typeface="Open Sans Bold"/>
                <a:sym typeface="Open Sans Bold"/>
              </a:rPr>
              <a:t>HTML &amp; CSS</a:t>
            </a:r>
          </a:p>
          <a:p>
            <a:pPr algn="l" marL="801751" indent="-400875" lvl="1">
              <a:lnSpc>
                <a:spcPts val="5570"/>
              </a:lnSpc>
              <a:buFont typeface="Arial"/>
              <a:buChar char="•"/>
            </a:pPr>
            <a:r>
              <a:rPr lang="en-US" b="true" sz="3713">
                <a:solidFill>
                  <a:srgbClr val="FFFFFF"/>
                </a:solidFill>
                <a:latin typeface="Open Sans Bold"/>
                <a:ea typeface="Open Sans Bold"/>
                <a:cs typeface="Open Sans Bold"/>
                <a:sym typeface="Open Sans Bold"/>
              </a:rPr>
              <a:t>NASA Open Science Data Repository</a:t>
            </a:r>
          </a:p>
          <a:p>
            <a:pPr algn="l" marL="801751" indent="-400875" lvl="1">
              <a:lnSpc>
                <a:spcPts val="5570"/>
              </a:lnSpc>
              <a:buFont typeface="Arial"/>
              <a:buChar char="•"/>
            </a:pPr>
            <a:r>
              <a:rPr lang="en-US" b="true" sz="3713">
                <a:solidFill>
                  <a:srgbClr val="FFFFFF"/>
                </a:solidFill>
                <a:latin typeface="Open Sans Bold"/>
                <a:ea typeface="Open Sans Bold"/>
                <a:cs typeface="Open Sans Bold"/>
                <a:sym typeface="Open Sans Bold"/>
              </a:rPr>
              <a:t>Colab, VSCode, Jupyter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838437"/>
            <a:ext cx="15891450" cy="8953844"/>
            <a:chOff x="0" y="0"/>
            <a:chExt cx="4185403" cy="2358214"/>
          </a:xfrm>
        </p:grpSpPr>
        <p:sp>
          <p:nvSpPr>
            <p:cNvPr name="Freeform 4" id="4"/>
            <p:cNvSpPr/>
            <p:nvPr/>
          </p:nvSpPr>
          <p:spPr>
            <a:xfrm flipH="false" flipV="false" rot="0">
              <a:off x="0" y="0"/>
              <a:ext cx="4185403" cy="2358214"/>
            </a:xfrm>
            <a:custGeom>
              <a:avLst/>
              <a:gdLst/>
              <a:ahLst/>
              <a:cxnLst/>
              <a:rect r="r" b="b" t="t" l="l"/>
              <a:pathLst>
                <a:path h="2358214" w="4185403">
                  <a:moveTo>
                    <a:pt x="4872" y="0"/>
                  </a:moveTo>
                  <a:lnTo>
                    <a:pt x="4180531" y="0"/>
                  </a:lnTo>
                  <a:cubicBezTo>
                    <a:pt x="4181823" y="0"/>
                    <a:pt x="4183062" y="513"/>
                    <a:pt x="4183976" y="1427"/>
                  </a:cubicBezTo>
                  <a:cubicBezTo>
                    <a:pt x="4184890" y="2341"/>
                    <a:pt x="4185403" y="3580"/>
                    <a:pt x="4185403" y="4872"/>
                  </a:cubicBezTo>
                  <a:lnTo>
                    <a:pt x="4185403" y="2353342"/>
                  </a:lnTo>
                  <a:cubicBezTo>
                    <a:pt x="4185403" y="2356033"/>
                    <a:pt x="4183221" y="2358214"/>
                    <a:pt x="4180531" y="2358214"/>
                  </a:cubicBezTo>
                  <a:lnTo>
                    <a:pt x="4872" y="2358214"/>
                  </a:lnTo>
                  <a:cubicBezTo>
                    <a:pt x="2181" y="2358214"/>
                    <a:pt x="0" y="2356033"/>
                    <a:pt x="0" y="2353342"/>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name="TextBox 5" id="5"/>
            <p:cNvSpPr txBox="true"/>
            <p:nvPr/>
          </p:nvSpPr>
          <p:spPr>
            <a:xfrm>
              <a:off x="0" y="-38100"/>
              <a:ext cx="4185403" cy="2396314"/>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408332" y="2064257"/>
            <a:ext cx="15471336" cy="7484259"/>
          </a:xfrm>
          <a:custGeom>
            <a:avLst/>
            <a:gdLst/>
            <a:ahLst/>
            <a:cxnLst/>
            <a:rect r="r" b="b" t="t" l="l"/>
            <a:pathLst>
              <a:path h="7484259" w="15471336">
                <a:moveTo>
                  <a:pt x="0" y="0"/>
                </a:moveTo>
                <a:lnTo>
                  <a:pt x="15471336" y="0"/>
                </a:lnTo>
                <a:lnTo>
                  <a:pt x="15471336" y="7484259"/>
                </a:lnTo>
                <a:lnTo>
                  <a:pt x="0" y="7484259"/>
                </a:lnTo>
                <a:lnTo>
                  <a:pt x="0" y="0"/>
                </a:lnTo>
                <a:close/>
              </a:path>
            </a:pathLst>
          </a:custGeom>
          <a:blipFill>
            <a:blip r:embed="rId3"/>
            <a:stretch>
              <a:fillRect l="0" t="0" r="0" b="0"/>
            </a:stretch>
          </a:blipFill>
        </p:spPr>
      </p:sp>
      <p:sp>
        <p:nvSpPr>
          <p:cNvPr name="TextBox 7" id="7"/>
          <p:cNvSpPr txBox="true"/>
          <p:nvPr/>
        </p:nvSpPr>
        <p:spPr>
          <a:xfrm rot="0">
            <a:off x="1481296" y="669801"/>
            <a:ext cx="15325408" cy="1394456"/>
          </a:xfrm>
          <a:prstGeom prst="rect">
            <a:avLst/>
          </a:prstGeom>
        </p:spPr>
        <p:txBody>
          <a:bodyPr anchor="t" rtlCol="false" tIns="0" lIns="0" bIns="0" rIns="0">
            <a:spAutoFit/>
          </a:bodyPr>
          <a:lstStyle/>
          <a:p>
            <a:pPr algn="ctr" marL="0" indent="0" lvl="0">
              <a:lnSpc>
                <a:spcPts val="11340"/>
              </a:lnSpc>
              <a:spcBef>
                <a:spcPct val="0"/>
              </a:spcBef>
            </a:pPr>
            <a:r>
              <a:rPr lang="en-US" b="true" sz="8100">
                <a:solidFill>
                  <a:srgbClr val="FFFFFF"/>
                </a:solidFill>
                <a:latin typeface="Open Sans Bold"/>
                <a:ea typeface="Open Sans Bold"/>
                <a:cs typeface="Open Sans Bold"/>
                <a:sym typeface="Open Sans Bold"/>
              </a:rPr>
              <a:t>Our Solution Overview</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666" r="0" b="-10666"/>
            </a:stretch>
          </a:blipFill>
        </p:spPr>
      </p:sp>
      <p:grpSp>
        <p:nvGrpSpPr>
          <p:cNvPr name="Group 3" id="3"/>
          <p:cNvGrpSpPr/>
          <p:nvPr/>
        </p:nvGrpSpPr>
        <p:grpSpPr>
          <a:xfrm rot="0">
            <a:off x="1198275" y="740232"/>
            <a:ext cx="15891450" cy="8806536"/>
            <a:chOff x="0" y="0"/>
            <a:chExt cx="4185403" cy="2319417"/>
          </a:xfrm>
        </p:grpSpPr>
        <p:sp>
          <p:nvSpPr>
            <p:cNvPr name="Freeform 4" id="4"/>
            <p:cNvSpPr/>
            <p:nvPr/>
          </p:nvSpPr>
          <p:spPr>
            <a:xfrm flipH="false" flipV="false" rot="0">
              <a:off x="0" y="0"/>
              <a:ext cx="4185403" cy="2319417"/>
            </a:xfrm>
            <a:custGeom>
              <a:avLst/>
              <a:gdLst/>
              <a:ahLst/>
              <a:cxnLst/>
              <a:rect r="r" b="b" t="t" l="l"/>
              <a:pathLst>
                <a:path h="2319417" w="4185403">
                  <a:moveTo>
                    <a:pt x="4872" y="0"/>
                  </a:moveTo>
                  <a:lnTo>
                    <a:pt x="4180531" y="0"/>
                  </a:lnTo>
                  <a:cubicBezTo>
                    <a:pt x="4181823" y="0"/>
                    <a:pt x="4183062" y="513"/>
                    <a:pt x="4183976" y="1427"/>
                  </a:cubicBezTo>
                  <a:cubicBezTo>
                    <a:pt x="4184890" y="2341"/>
                    <a:pt x="4185403" y="3580"/>
                    <a:pt x="4185403" y="4872"/>
                  </a:cubicBezTo>
                  <a:lnTo>
                    <a:pt x="4185403" y="2314545"/>
                  </a:lnTo>
                  <a:cubicBezTo>
                    <a:pt x="4185403" y="2317236"/>
                    <a:pt x="4183221" y="2319417"/>
                    <a:pt x="4180531" y="2319417"/>
                  </a:cubicBezTo>
                  <a:lnTo>
                    <a:pt x="4872" y="2319417"/>
                  </a:lnTo>
                  <a:cubicBezTo>
                    <a:pt x="2181" y="2319417"/>
                    <a:pt x="0" y="2317236"/>
                    <a:pt x="0" y="2314545"/>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name="TextBox 5" id="5"/>
            <p:cNvSpPr txBox="true"/>
            <p:nvPr/>
          </p:nvSpPr>
          <p:spPr>
            <a:xfrm>
              <a:off x="0" y="-38100"/>
              <a:ext cx="4185403" cy="2357517"/>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481296" y="654400"/>
            <a:ext cx="15325408" cy="1394456"/>
          </a:xfrm>
          <a:prstGeom prst="rect">
            <a:avLst/>
          </a:prstGeom>
        </p:spPr>
        <p:txBody>
          <a:bodyPr anchor="t" rtlCol="false" tIns="0" lIns="0" bIns="0" rIns="0">
            <a:spAutoFit/>
          </a:bodyPr>
          <a:lstStyle/>
          <a:p>
            <a:pPr algn="ctr" marL="0" indent="0" lvl="0">
              <a:lnSpc>
                <a:spcPts val="11340"/>
              </a:lnSpc>
              <a:spcBef>
                <a:spcPct val="0"/>
              </a:spcBef>
            </a:pPr>
            <a:r>
              <a:rPr lang="en-US" b="true" sz="8100">
                <a:solidFill>
                  <a:srgbClr val="FFFFFF"/>
                </a:solidFill>
                <a:latin typeface="Open Sans Bold"/>
                <a:ea typeface="Open Sans Bold"/>
                <a:cs typeface="Open Sans Bold"/>
                <a:sym typeface="Open Sans Bold"/>
              </a:rPr>
              <a:t>Key Findings</a:t>
            </a:r>
          </a:p>
        </p:txBody>
      </p:sp>
      <p:sp>
        <p:nvSpPr>
          <p:cNvPr name="TextBox 7" id="7"/>
          <p:cNvSpPr txBox="true"/>
          <p:nvPr/>
        </p:nvSpPr>
        <p:spPr>
          <a:xfrm rot="0">
            <a:off x="1481296" y="2263027"/>
            <a:ext cx="14565613" cy="7178966"/>
          </a:xfrm>
          <a:prstGeom prst="rect">
            <a:avLst/>
          </a:prstGeom>
        </p:spPr>
        <p:txBody>
          <a:bodyPr anchor="t" rtlCol="false" tIns="0" lIns="0" bIns="0" rIns="0">
            <a:spAutoFit/>
          </a:bodyPr>
          <a:lstStyle/>
          <a:p>
            <a:pPr algn="just" marL="672214" indent="-336107" lvl="1">
              <a:lnSpc>
                <a:spcPts val="4358"/>
              </a:lnSpc>
              <a:buFont typeface="Arial"/>
              <a:buChar char="•"/>
            </a:pPr>
            <a:r>
              <a:rPr lang="en-US" b="true" sz="3113">
                <a:solidFill>
                  <a:srgbClr val="FFFFFF"/>
                </a:solidFill>
                <a:latin typeface="Open Sans Medium"/>
                <a:ea typeface="Open Sans Medium"/>
                <a:cs typeface="Open Sans Medium"/>
                <a:sym typeface="Open Sans Medium"/>
              </a:rPr>
              <a:t>Minimal Environmental Impact on RNA data like total sequences, percent duplicates, and deduplicated percentages, seem only slightly influenced by the environment.</a:t>
            </a:r>
          </a:p>
          <a:p>
            <a:pPr algn="just">
              <a:lnSpc>
                <a:spcPts val="1556"/>
              </a:lnSpc>
            </a:pPr>
          </a:p>
          <a:p>
            <a:pPr algn="just" marL="672214" indent="-336107" lvl="1">
              <a:lnSpc>
                <a:spcPts val="4358"/>
              </a:lnSpc>
              <a:buFont typeface="Arial"/>
              <a:buChar char="•"/>
            </a:pPr>
            <a:r>
              <a:rPr lang="en-US" b="true" sz="3113">
                <a:solidFill>
                  <a:srgbClr val="FFFFFF"/>
                </a:solidFill>
                <a:latin typeface="Open Sans Medium"/>
                <a:ea typeface="Open Sans Medium"/>
                <a:cs typeface="Open Sans Medium"/>
                <a:sym typeface="Open Sans Medium"/>
              </a:rPr>
              <a:t>The GC content appears to differ between environments, with VIV and FLT environments often higher quality results. </a:t>
            </a:r>
          </a:p>
          <a:p>
            <a:pPr algn="just">
              <a:lnSpc>
                <a:spcPts val="1556"/>
              </a:lnSpc>
            </a:pPr>
          </a:p>
          <a:p>
            <a:pPr algn="just" marL="672214" indent="-336107" lvl="1">
              <a:lnSpc>
                <a:spcPts val="4358"/>
              </a:lnSpc>
              <a:buFont typeface="Arial"/>
              <a:buChar char="•"/>
            </a:pPr>
            <a:r>
              <a:rPr lang="en-US" b="true" sz="3113">
                <a:solidFill>
                  <a:srgbClr val="FFFFFF"/>
                </a:solidFill>
                <a:latin typeface="Open Sans Medium"/>
                <a:ea typeface="Open Sans Medium"/>
                <a:cs typeface="Open Sans Medium"/>
                <a:sym typeface="Open Sans Medium"/>
              </a:rPr>
              <a:t>In the ISS, sequences and deduplicates are generally higher, suggesting potential space-specific biological responses in RNA behavior compared to Earth.</a:t>
            </a:r>
          </a:p>
          <a:p>
            <a:pPr algn="just">
              <a:lnSpc>
                <a:spcPts val="1556"/>
              </a:lnSpc>
            </a:pPr>
          </a:p>
          <a:p>
            <a:pPr algn="just" marL="672214" indent="-336107" lvl="1">
              <a:lnSpc>
                <a:spcPts val="4358"/>
              </a:lnSpc>
              <a:spcBef>
                <a:spcPct val="0"/>
              </a:spcBef>
              <a:buFont typeface="Arial"/>
              <a:buChar char="•"/>
            </a:pPr>
            <a:r>
              <a:rPr lang="en-US" b="true" sz="3113">
                <a:solidFill>
                  <a:srgbClr val="FFFFFF"/>
                </a:solidFill>
                <a:latin typeface="Open Sans Medium"/>
                <a:ea typeface="Open Sans Medium"/>
                <a:cs typeface="Open Sans Medium"/>
                <a:sym typeface="Open Sans Medium"/>
              </a:rPr>
              <a:t> Age have an influence on RNA data, with older mice showing better results in terms of sequences and deduplication, hinting at age-related biological factors.</a:t>
            </a:r>
          </a:p>
          <a:p>
            <a:pPr algn="just" marL="0" indent="0" lvl="0">
              <a:lnSpc>
                <a:spcPts val="4358"/>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DAGSw_whmnE</dc:identifier>
  <dcterms:modified xsi:type="dcterms:W3CDTF">2011-08-01T06:04:30Z</dcterms:modified>
  <cp:revision>1</cp:revision>
  <dc:title>Blue Modern Astronomy Presentation</dc:title>
</cp:coreProperties>
</file>

<file path=docProps/thumbnail.jpeg>
</file>